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handoutMasterIdLst>
    <p:handoutMasterId r:id="rId17"/>
  </p:handoutMasterIdLst>
  <p:sldIdLst>
    <p:sldId id="277" r:id="rId3"/>
    <p:sldId id="271" r:id="rId4"/>
    <p:sldId id="257" r:id="rId5"/>
    <p:sldId id="266" r:id="rId6"/>
    <p:sldId id="268" r:id="rId7"/>
    <p:sldId id="267" r:id="rId8"/>
    <p:sldId id="262" r:id="rId9"/>
    <p:sldId id="265" r:id="rId10"/>
    <p:sldId id="264" r:id="rId11"/>
    <p:sldId id="272" r:id="rId12"/>
    <p:sldId id="274" r:id="rId13"/>
    <p:sldId id="263" r:id="rId14"/>
    <p:sldId id="276" r:id="rId15"/>
    <p:sldId id="261" r:id="rId16"/>
  </p:sldIdLst>
  <p:sldSz cx="12192000" cy="6858000"/>
  <p:notesSz cx="9926638" cy="6858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требител на Windows" initials="ПнW" lastIdx="4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3" autoAdjust="0"/>
    <p:restoredTop sz="94660"/>
  </p:normalViewPr>
  <p:slideViewPr>
    <p:cSldViewPr snapToGrid="0">
      <p:cViewPr>
        <p:scale>
          <a:sx n="81" d="100"/>
          <a:sy n="81" d="100"/>
        </p:scale>
        <p:origin x="1792" y="8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handoutMaster" Target="handoutMasters/handoutMaster1.xml"/><Relationship Id="rId18" Type="http://schemas.openxmlformats.org/officeDocument/2006/relationships/commentAuthors" Target="commentAuthors.xml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43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2798" y="0"/>
            <a:ext cx="4301543" cy="343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6D83ED-00EA-4D89-A42A-DDDE92238439}" type="datetimeFigureOut">
              <a:rPr lang="en-US" smtClean="0"/>
              <a:t>11/30/17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619"/>
            <a:ext cx="4301543" cy="343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2798" y="6513619"/>
            <a:ext cx="4301543" cy="343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80513F-4D25-487A-89A5-A82032CB9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8927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bg-BG" smtClean="0"/>
              <a:t>Щракнете за редакция стил подзагл. обр.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56FC8-D73C-4F18-85A4-BB647BFCE0D8}" type="datetimeFigureOut">
              <a:rPr lang="bg-BG" smtClean="0"/>
              <a:pPr/>
              <a:t>30.11.17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906E-0592-4A2C-914D-C4F86287CAC0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11292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56FC8-D73C-4F18-85A4-BB647BFCE0D8}" type="datetimeFigureOut">
              <a:rPr lang="bg-BG" smtClean="0"/>
              <a:pPr/>
              <a:t>30.11.17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906E-0592-4A2C-914D-C4F86287CAC0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8104041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56FC8-D73C-4F18-85A4-BB647BFCE0D8}" type="datetimeFigureOut">
              <a:rPr lang="bg-BG" smtClean="0"/>
              <a:pPr/>
              <a:t>30.11.17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906E-0592-4A2C-914D-C4F86287CAC0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8386718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bg-BG" smtClean="0"/>
              <a:t>Щракнете за редакция стил подзагл. обр.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56FC8-D73C-4F18-85A4-BB647BFCE0D8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30.11.17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906E-0592-4A2C-914D-C4F86287CAC0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529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56FC8-D73C-4F18-85A4-BB647BFCE0D8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30.11.17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906E-0592-4A2C-914D-C4F86287CAC0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8403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56FC8-D73C-4F18-85A4-BB647BFCE0D8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30.11.17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906E-0592-4A2C-914D-C4F86287CAC0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5810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56FC8-D73C-4F18-85A4-BB647BFCE0D8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30.11.17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906E-0592-4A2C-914D-C4F86287CAC0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4106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56FC8-D73C-4F18-85A4-BB647BFCE0D8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30.11.17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906E-0592-4A2C-914D-C4F86287CAC0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0518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56FC8-D73C-4F18-85A4-BB647BFCE0D8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30.11.17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906E-0592-4A2C-914D-C4F86287CAC0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6876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56FC8-D73C-4F18-85A4-BB647BFCE0D8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30.11.17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906E-0592-4A2C-914D-C4F86287CAC0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5118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56FC8-D73C-4F18-85A4-BB647BFCE0D8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30.11.17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906E-0592-4A2C-914D-C4F86287CAC0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735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56FC8-D73C-4F18-85A4-BB647BFCE0D8}" type="datetimeFigureOut">
              <a:rPr lang="bg-BG" smtClean="0"/>
              <a:pPr/>
              <a:t>30.11.17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906E-0592-4A2C-914D-C4F86287CAC0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581621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56FC8-D73C-4F18-85A4-BB647BFCE0D8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30.11.17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906E-0592-4A2C-914D-C4F86287CAC0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0557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56FC8-D73C-4F18-85A4-BB647BFCE0D8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30.11.17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906E-0592-4A2C-914D-C4F86287CAC0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21878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56FC8-D73C-4F18-85A4-BB647BFCE0D8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30.11.17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906E-0592-4A2C-914D-C4F86287CAC0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550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56FC8-D73C-4F18-85A4-BB647BFCE0D8}" type="datetimeFigureOut">
              <a:rPr lang="bg-BG" smtClean="0"/>
              <a:pPr/>
              <a:t>30.11.17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906E-0592-4A2C-914D-C4F86287CAC0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588389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56FC8-D73C-4F18-85A4-BB647BFCE0D8}" type="datetimeFigureOut">
              <a:rPr lang="bg-BG" smtClean="0"/>
              <a:pPr/>
              <a:t>30.11.17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906E-0592-4A2C-914D-C4F86287CAC0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84339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56FC8-D73C-4F18-85A4-BB647BFCE0D8}" type="datetimeFigureOut">
              <a:rPr lang="bg-BG" smtClean="0"/>
              <a:pPr/>
              <a:t>30.11.17 г.</a:t>
            </a:fld>
            <a:endParaRPr lang="bg-BG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906E-0592-4A2C-914D-C4F86287CAC0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765176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56FC8-D73C-4F18-85A4-BB647BFCE0D8}" type="datetimeFigureOut">
              <a:rPr lang="bg-BG" smtClean="0"/>
              <a:pPr/>
              <a:t>30.11.17 г.</a:t>
            </a:fld>
            <a:endParaRPr 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906E-0592-4A2C-914D-C4F86287CAC0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54248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56FC8-D73C-4F18-85A4-BB647BFCE0D8}" type="datetimeFigureOut">
              <a:rPr lang="bg-BG" smtClean="0"/>
              <a:pPr/>
              <a:t>30.11.17 г.</a:t>
            </a:fld>
            <a:endParaRPr lang="bg-BG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906E-0592-4A2C-914D-C4F86287CAC0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01018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56FC8-D73C-4F18-85A4-BB647BFCE0D8}" type="datetimeFigureOut">
              <a:rPr lang="bg-BG" smtClean="0"/>
              <a:pPr/>
              <a:t>30.11.17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906E-0592-4A2C-914D-C4F86287CAC0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70582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56FC8-D73C-4F18-85A4-BB647BFCE0D8}" type="datetimeFigureOut">
              <a:rPr lang="bg-BG" smtClean="0"/>
              <a:pPr/>
              <a:t>30.11.17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906E-0592-4A2C-914D-C4F86287CAC0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713694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заглавие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C56FC8-D73C-4F18-85A4-BB647BFCE0D8}" type="datetimeFigureOut">
              <a:rPr lang="bg-BG" smtClean="0"/>
              <a:pPr/>
              <a:t>30.11.17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36906E-0592-4A2C-914D-C4F86287CAC0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57750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заглавие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C56FC8-D73C-4F18-85A4-BB647BFCE0D8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30.11.17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36906E-0592-4A2C-914D-C4F86287CAC0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3092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1511122" y="1946611"/>
            <a:ext cx="9144000" cy="2387600"/>
          </a:xfrm>
        </p:spPr>
        <p:txBody>
          <a:bodyPr>
            <a:normAutofit/>
          </a:bodyPr>
          <a:lstStyle/>
          <a:p>
            <a:r>
              <a:rPr lang="bg-BG" sz="5000" b="1" dirty="0" smtClean="0"/>
              <a:t>Културна програма на Българското председателство на Съвета на ЕС 2018 г.</a:t>
            </a:r>
            <a:endParaRPr lang="bg-BG" sz="5000" b="1" dirty="0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356574" y="4967198"/>
            <a:ext cx="9144000" cy="1655762"/>
          </a:xfrm>
        </p:spPr>
        <p:txBody>
          <a:bodyPr/>
          <a:lstStyle/>
          <a:p>
            <a:endParaRPr lang="bg-BG" dirty="0"/>
          </a:p>
        </p:txBody>
      </p:sp>
      <p:grpSp>
        <p:nvGrpSpPr>
          <p:cNvPr id="4" name="Групиране 3"/>
          <p:cNvGrpSpPr/>
          <p:nvPr/>
        </p:nvGrpSpPr>
        <p:grpSpPr>
          <a:xfrm>
            <a:off x="216794" y="308860"/>
            <a:ext cx="1818069" cy="1391386"/>
            <a:chOff x="7456741" y="3856508"/>
            <a:chExt cx="2298751" cy="1556011"/>
          </a:xfrm>
        </p:grpSpPr>
        <p:pic>
          <p:nvPicPr>
            <p:cNvPr id="5" name="Картина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09272" y="3856508"/>
              <a:ext cx="993691" cy="833209"/>
            </a:xfrm>
            <a:prstGeom prst="rect">
              <a:avLst/>
            </a:prstGeom>
          </p:spPr>
        </p:pic>
        <p:sp>
          <p:nvSpPr>
            <p:cNvPr id="6" name="Текстово поле 5"/>
            <p:cNvSpPr txBox="1"/>
            <p:nvPr/>
          </p:nvSpPr>
          <p:spPr>
            <a:xfrm>
              <a:off x="7456741" y="4689716"/>
              <a:ext cx="2298751" cy="722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 smtClean="0">
                  <a:solidFill>
                    <a:prstClr val="black"/>
                  </a:solidFill>
                </a:rPr>
                <a:t>РЕПУБЛИКА БЪЛГАРИЯ</a:t>
              </a:r>
            </a:p>
            <a:p>
              <a:pPr algn="ctr"/>
              <a:r>
                <a:rPr lang="ru-RU" sz="1200" dirty="0" smtClean="0">
                  <a:solidFill>
                    <a:prstClr val="black"/>
                  </a:solidFill>
                </a:rPr>
                <a:t>МИНИСТЕРСТВО НА КУЛТУРАТА</a:t>
              </a:r>
            </a:p>
          </p:txBody>
        </p:sp>
      </p:grp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611" y="1"/>
            <a:ext cx="6834389" cy="2009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3429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363415" y="1527215"/>
            <a:ext cx="10615246" cy="963779"/>
          </a:xfrm>
        </p:spPr>
        <p:txBody>
          <a:bodyPr>
            <a:normAutofit/>
          </a:bodyPr>
          <a:lstStyle/>
          <a:p>
            <a:r>
              <a:rPr lang="bg-BG" sz="3200" b="1" u="sng" dirty="0" smtClean="0"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Селектирани събития:</a:t>
            </a:r>
            <a:endParaRPr lang="bg-BG" sz="3200" i="1" u="sng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45477" y="2461846"/>
            <a:ext cx="11207261" cy="4079631"/>
          </a:xfrm>
        </p:spPr>
        <p:txBody>
          <a:bodyPr>
            <a:noAutofit/>
          </a:bodyPr>
          <a:lstStyle/>
          <a:p>
            <a:pPr marL="342900" indent="-342900" algn="just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  <a:tabLst>
                <a:tab pos="457200" algn="l"/>
              </a:tabLst>
              <a:defRPr/>
            </a:pPr>
            <a:r>
              <a:rPr lang="bg-BG" sz="2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Събития на територията на цялата страна се селектират чрез провеждането на процедура от Национален фонд “Култура”</a:t>
            </a:r>
          </a:p>
          <a:p>
            <a:pPr marL="342900" indent="-342900" algn="just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  <a:tabLst>
                <a:tab pos="457200" algn="l"/>
              </a:tabLst>
              <a:defRPr/>
            </a:pPr>
            <a:r>
              <a:rPr lang="bg-BG" sz="2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Инициативи, част от националния културен календар, подкрепени проекти по целевите програми на Министерство на културата с акцент, свързан с Българското председателство</a:t>
            </a:r>
          </a:p>
          <a:p>
            <a:pPr marL="342900" indent="-342900" algn="just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  <a:tabLst>
                <a:tab pos="457200" algn="l"/>
              </a:tabLst>
              <a:defRPr/>
            </a:pPr>
            <a:r>
              <a:rPr lang="bg-BG" sz="2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Събития, посветени на Европейска година на културното наследство 2018 г. </a:t>
            </a:r>
          </a:p>
          <a:p>
            <a:pPr marL="342900" indent="-342900" algn="just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  <a:tabLst>
                <a:tab pos="457200" algn="l"/>
              </a:tabLst>
              <a:defRPr/>
            </a:pPr>
            <a:r>
              <a:rPr lang="bg-BG" sz="2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Събития на българските културни институти в чужбина и Държавния културен институт към МВнР</a:t>
            </a:r>
          </a:p>
          <a:p>
            <a:pPr marL="342900" indent="-342900" algn="just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  <a:tabLst>
                <a:tab pos="457200" algn="l"/>
              </a:tabLst>
              <a:defRPr/>
            </a:pPr>
            <a:r>
              <a:rPr lang="bg-BG" sz="2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Събития, реализирани в партньорство с Европейската комисия, представителства на държавите – членки, Е</a:t>
            </a:r>
            <a:r>
              <a:rPr lang="en-US" sz="2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UNIC </a:t>
            </a:r>
            <a:r>
              <a:rPr lang="bg-BG" sz="2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 друг партньори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823" y="1"/>
            <a:ext cx="6963177" cy="2009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Групиране 4"/>
          <p:cNvGrpSpPr/>
          <p:nvPr/>
        </p:nvGrpSpPr>
        <p:grpSpPr>
          <a:xfrm>
            <a:off x="203915" y="308860"/>
            <a:ext cx="1818069" cy="1150969"/>
            <a:chOff x="7456741" y="3856508"/>
            <a:chExt cx="2298751" cy="1556011"/>
          </a:xfrm>
        </p:grpSpPr>
        <p:pic>
          <p:nvPicPr>
            <p:cNvPr id="6" name="Картина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09272" y="3856508"/>
              <a:ext cx="993691" cy="833209"/>
            </a:xfrm>
            <a:prstGeom prst="rect">
              <a:avLst/>
            </a:prstGeom>
          </p:spPr>
        </p:pic>
        <p:sp>
          <p:nvSpPr>
            <p:cNvPr id="7" name="Текстово поле 6"/>
            <p:cNvSpPr txBox="1"/>
            <p:nvPr/>
          </p:nvSpPr>
          <p:spPr>
            <a:xfrm>
              <a:off x="7456741" y="4689716"/>
              <a:ext cx="2298751" cy="722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 smtClean="0"/>
                <a:t>РЕПУБЛИКА БЪЛГАРИЯ</a:t>
              </a:r>
            </a:p>
            <a:p>
              <a:pPr algn="ctr"/>
              <a:r>
                <a:rPr lang="ru-RU" sz="1200" dirty="0" smtClean="0"/>
                <a:t>МИНИСТЕРСТВО НА КУЛТУРАТА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7381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398585" y="1480323"/>
            <a:ext cx="10955215" cy="1057564"/>
          </a:xfrm>
        </p:spPr>
        <p:txBody>
          <a:bodyPr>
            <a:normAutofit/>
          </a:bodyPr>
          <a:lstStyle/>
          <a:p>
            <a:r>
              <a:rPr lang="bg-BG" sz="3200" b="1" u="sng" dirty="0" smtClean="0"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Селектирани събития:</a:t>
            </a:r>
            <a:endParaRPr lang="bg-BG" sz="3200" i="1" u="sng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57199" y="2426677"/>
            <a:ext cx="11136923" cy="4114800"/>
          </a:xfrm>
        </p:spPr>
        <p:txBody>
          <a:bodyPr>
            <a:noAutofit/>
          </a:bodyPr>
          <a:lstStyle/>
          <a:p>
            <a:pPr marL="342900" indent="-342900" algn="just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  <a:tabLst>
                <a:tab pos="457200" algn="l"/>
              </a:tabLst>
              <a:defRPr/>
            </a:pPr>
            <a:r>
              <a:rPr lang="bg-BG" sz="2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Събития, реализирани в рамките на „Пловдив - Европейска столица на културата 2019”</a:t>
            </a:r>
          </a:p>
          <a:p>
            <a:pPr marL="342900" indent="-342900" algn="just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  <a:tabLst>
                <a:tab pos="457200" algn="l"/>
              </a:tabLst>
              <a:defRPr/>
            </a:pPr>
            <a:r>
              <a:rPr lang="bg-BG" sz="2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Събития, организирани по Програма „Култура“ и програма „Европа“ на Столична община</a:t>
            </a:r>
          </a:p>
          <a:p>
            <a:pPr marL="342900" indent="-342900" algn="just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  <a:tabLst>
                <a:tab pos="457200" algn="l"/>
              </a:tabLst>
              <a:defRPr/>
            </a:pPr>
            <a:r>
              <a:rPr lang="bg-BG" sz="2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Събития от културните календари на общините и държавните културни институти, университетите и училищата по изкуствата</a:t>
            </a:r>
          </a:p>
          <a:p>
            <a:pPr marL="342900" indent="-342900" algn="just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  <a:tabLst>
                <a:tab pos="457200" algn="l"/>
              </a:tabLst>
              <a:defRPr/>
            </a:pPr>
            <a:r>
              <a:rPr lang="bg-BG" sz="2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Събития от Годишната програма за национална туристическа реклама на Министерство на туризма за 2018 г. </a:t>
            </a:r>
          </a:p>
          <a:p>
            <a:pPr marL="342900" indent="-342900" algn="just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  <a:tabLst>
                <a:tab pos="457200" algn="l"/>
              </a:tabLst>
              <a:defRPr/>
            </a:pPr>
            <a:r>
              <a:rPr lang="bg-BG" sz="2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Събития, организирани от други институции и организации, които съответстват на целите на Българското председателство и бъдат припознати в културната програма</a:t>
            </a:r>
          </a:p>
          <a:p>
            <a:pPr marL="342900" indent="-342900"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  <a:defRPr/>
            </a:pPr>
            <a:endParaRPr lang="bg-BG" sz="2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823" y="1"/>
            <a:ext cx="6963177" cy="2009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Групиране 4"/>
          <p:cNvGrpSpPr/>
          <p:nvPr/>
        </p:nvGrpSpPr>
        <p:grpSpPr>
          <a:xfrm>
            <a:off x="203915" y="308860"/>
            <a:ext cx="1818069" cy="1150969"/>
            <a:chOff x="7456741" y="3856508"/>
            <a:chExt cx="2298751" cy="1556011"/>
          </a:xfrm>
        </p:grpSpPr>
        <p:pic>
          <p:nvPicPr>
            <p:cNvPr id="6" name="Картина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09272" y="3856508"/>
              <a:ext cx="993691" cy="833209"/>
            </a:xfrm>
            <a:prstGeom prst="rect">
              <a:avLst/>
            </a:prstGeom>
          </p:spPr>
        </p:pic>
        <p:sp>
          <p:nvSpPr>
            <p:cNvPr id="7" name="Текстово поле 6"/>
            <p:cNvSpPr txBox="1"/>
            <p:nvPr/>
          </p:nvSpPr>
          <p:spPr>
            <a:xfrm>
              <a:off x="7456741" y="4689716"/>
              <a:ext cx="2298751" cy="722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 smtClean="0"/>
                <a:t>РЕПУБЛИКА БЪЛГАРИЯ</a:t>
              </a:r>
            </a:p>
            <a:p>
              <a:pPr algn="ctr"/>
              <a:r>
                <a:rPr lang="ru-RU" sz="1200" dirty="0" smtClean="0"/>
                <a:t>МИНИСТЕРСТВО НА КУЛТУРАТА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7381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328245" y="1662189"/>
            <a:ext cx="11312769" cy="1325563"/>
          </a:xfrm>
        </p:spPr>
        <p:txBody>
          <a:bodyPr/>
          <a:lstStyle/>
          <a:p>
            <a:r>
              <a:rPr lang="bg-BG" sz="3200" b="1" u="sng" dirty="0" smtClean="0"/>
              <a:t>Финансиране</a:t>
            </a:r>
            <a:r>
              <a:rPr lang="bg-BG" dirty="0" smtClean="0"/>
              <a:t> 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63415" y="3155323"/>
            <a:ext cx="11160370" cy="2506923"/>
          </a:xfrm>
        </p:spPr>
        <p:txBody>
          <a:bodyPr>
            <a:normAutofit/>
          </a:bodyPr>
          <a:lstStyle/>
          <a:p>
            <a:pPr algn="just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</a:pPr>
            <a:r>
              <a:rPr lang="bg-BG" sz="2600" dirty="0" smtClean="0"/>
              <a:t>Държавен бюджет </a:t>
            </a:r>
          </a:p>
          <a:p>
            <a:pPr algn="just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</a:pPr>
            <a:endParaRPr lang="bg-BG" sz="1000" dirty="0" smtClean="0"/>
          </a:p>
          <a:p>
            <a:pPr lvl="0" algn="just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</a:pPr>
            <a:r>
              <a:rPr lang="bg-BG" sz="2600" dirty="0" smtClean="0"/>
              <a:t>Средства </a:t>
            </a:r>
            <a:r>
              <a:rPr lang="bg-BG" sz="2600" dirty="0"/>
              <a:t>от бюджетите на партниращи </a:t>
            </a:r>
            <a:r>
              <a:rPr lang="bg-BG" sz="2600" dirty="0" smtClean="0"/>
              <a:t>институции</a:t>
            </a:r>
          </a:p>
          <a:p>
            <a:pPr lvl="0" algn="just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</a:pPr>
            <a:endParaRPr lang="bg-BG" sz="1000" dirty="0"/>
          </a:p>
          <a:p>
            <a:pPr algn="just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600" dirty="0" err="1"/>
              <a:t>Други</a:t>
            </a:r>
            <a:r>
              <a:rPr lang="en-US" sz="2600" dirty="0"/>
              <a:t> </a:t>
            </a:r>
            <a:r>
              <a:rPr lang="en-US" sz="2600" dirty="0" err="1"/>
              <a:t>източници</a:t>
            </a:r>
            <a:r>
              <a:rPr lang="en-US" sz="2600" dirty="0"/>
              <a:t> </a:t>
            </a:r>
            <a:r>
              <a:rPr lang="en-US" sz="2600" dirty="0" err="1"/>
              <a:t>на</a:t>
            </a:r>
            <a:r>
              <a:rPr lang="en-US" sz="2600" dirty="0"/>
              <a:t> </a:t>
            </a:r>
            <a:r>
              <a:rPr lang="en-US" sz="2600" dirty="0" err="1"/>
              <a:t>финансиране</a:t>
            </a:r>
            <a:r>
              <a:rPr lang="en-US" sz="2600" dirty="0"/>
              <a:t>, </a:t>
            </a:r>
            <a:r>
              <a:rPr lang="en-US" sz="2600" dirty="0" err="1"/>
              <a:t>осигурени</a:t>
            </a:r>
            <a:r>
              <a:rPr lang="en-US" sz="2600" dirty="0"/>
              <a:t> </a:t>
            </a:r>
            <a:r>
              <a:rPr lang="en-US" sz="2600" dirty="0" err="1"/>
              <a:t>чрез</a:t>
            </a:r>
            <a:r>
              <a:rPr lang="en-US" sz="2600" dirty="0"/>
              <a:t> </a:t>
            </a:r>
            <a:r>
              <a:rPr lang="en-US" sz="2600" dirty="0" err="1"/>
              <a:t>допълнителни</a:t>
            </a:r>
            <a:r>
              <a:rPr lang="en-US" sz="2600" dirty="0"/>
              <a:t> </a:t>
            </a:r>
            <a:r>
              <a:rPr lang="en-US" sz="2600" dirty="0" err="1"/>
              <a:t>проекти</a:t>
            </a:r>
            <a:r>
              <a:rPr lang="en-US" sz="2600" dirty="0"/>
              <a:t> и </a:t>
            </a:r>
            <a:r>
              <a:rPr lang="en-US" sz="2600" dirty="0" err="1"/>
              <a:t>дарения</a:t>
            </a:r>
            <a:endParaRPr lang="bg-BG" sz="26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823" y="1"/>
            <a:ext cx="6963177" cy="2009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Групиране 4"/>
          <p:cNvGrpSpPr/>
          <p:nvPr/>
        </p:nvGrpSpPr>
        <p:grpSpPr>
          <a:xfrm>
            <a:off x="203915" y="308860"/>
            <a:ext cx="1818069" cy="1150969"/>
            <a:chOff x="7456741" y="3856508"/>
            <a:chExt cx="2298751" cy="1556011"/>
          </a:xfrm>
        </p:grpSpPr>
        <p:pic>
          <p:nvPicPr>
            <p:cNvPr id="6" name="Картина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09272" y="3856508"/>
              <a:ext cx="993691" cy="833209"/>
            </a:xfrm>
            <a:prstGeom prst="rect">
              <a:avLst/>
            </a:prstGeom>
          </p:spPr>
        </p:pic>
        <p:sp>
          <p:nvSpPr>
            <p:cNvPr id="7" name="Текстово поле 6"/>
            <p:cNvSpPr txBox="1"/>
            <p:nvPr/>
          </p:nvSpPr>
          <p:spPr>
            <a:xfrm>
              <a:off x="7456741" y="4689716"/>
              <a:ext cx="2298751" cy="722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 smtClean="0"/>
                <a:t>РЕПУБЛИКА БЪЛГАРИЯ</a:t>
              </a:r>
            </a:p>
            <a:p>
              <a:pPr algn="ctr"/>
              <a:r>
                <a:rPr lang="ru-RU" sz="1200" dirty="0" smtClean="0"/>
                <a:t>МИНИСТЕРСТВО НА КУЛТУРАТА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65762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363415" y="1662189"/>
            <a:ext cx="11230708" cy="1325563"/>
          </a:xfrm>
        </p:spPr>
        <p:txBody>
          <a:bodyPr>
            <a:normAutofit/>
          </a:bodyPr>
          <a:lstStyle/>
          <a:p>
            <a:r>
              <a:rPr lang="bg-BG" sz="3200" b="1" u="sng" dirty="0" smtClean="0"/>
              <a:t>“Съединението прави силата”</a:t>
            </a:r>
            <a:endParaRPr lang="bg-BG" sz="3200" b="1" u="sn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63416" y="2883877"/>
            <a:ext cx="11195538" cy="3293085"/>
          </a:xfrm>
        </p:spPr>
        <p:txBody>
          <a:bodyPr>
            <a:noAutofit/>
          </a:bodyPr>
          <a:lstStyle/>
          <a:p>
            <a:pPr algn="just" fontAlgn="auto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bg-BG" sz="2600" dirty="0" smtClean="0">
                <a:ea typeface="Calibri" panose="020F0502020204030204" pitchFamily="34" charset="0"/>
                <a:cs typeface="Calibri Light" panose="020F0302020204030204" pitchFamily="34" charset="0"/>
              </a:rPr>
              <a:t>Активна комуникация, координация и взаимодействие между ангажираните с Председателството български държавни институции,  местни власти, бизнес, гражданско общество и независими културни оператори, български общности зад граница, международни, национални, регионални и местни културни институции.</a:t>
            </a:r>
          </a:p>
          <a:p>
            <a:pPr algn="just" fontAlgn="auto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bg-BG" sz="2600" dirty="0" smtClean="0">
              <a:ea typeface="Calibri" panose="020F0502020204030204" pitchFamily="34" charset="0"/>
              <a:cs typeface="Calibri Light" panose="020F0302020204030204" pitchFamily="34" charset="0"/>
            </a:endParaRPr>
          </a:p>
          <a:p>
            <a:pPr algn="just" fontAlgn="auto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bg-BG" sz="2600" dirty="0" smtClean="0">
                <a:ea typeface="Calibri" panose="020F0502020204030204" pitchFamily="34" charset="0"/>
                <a:cs typeface="Calibri Light" panose="020F0302020204030204" pitchFamily="34" charset="0"/>
              </a:rPr>
              <a:t>Спазване на принципите на обоснованост и икономичност, гарантиране на обществения интерес и публичност.</a:t>
            </a:r>
            <a:endParaRPr lang="bg-BG" sz="2600" b="1" dirty="0" smtClean="0">
              <a:ea typeface="Calibri" panose="020F05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823" y="0"/>
            <a:ext cx="6963177" cy="2009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Групиране 4"/>
          <p:cNvGrpSpPr/>
          <p:nvPr/>
        </p:nvGrpSpPr>
        <p:grpSpPr>
          <a:xfrm>
            <a:off x="203915" y="308860"/>
            <a:ext cx="1818069" cy="1150969"/>
            <a:chOff x="7456741" y="3856508"/>
            <a:chExt cx="2298751" cy="1556011"/>
          </a:xfrm>
        </p:grpSpPr>
        <p:pic>
          <p:nvPicPr>
            <p:cNvPr id="6" name="Картина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09272" y="3856508"/>
              <a:ext cx="993691" cy="833209"/>
            </a:xfrm>
            <a:prstGeom prst="rect">
              <a:avLst/>
            </a:prstGeom>
          </p:spPr>
        </p:pic>
        <p:sp>
          <p:nvSpPr>
            <p:cNvPr id="7" name="Текстово поле 6"/>
            <p:cNvSpPr txBox="1"/>
            <p:nvPr/>
          </p:nvSpPr>
          <p:spPr>
            <a:xfrm>
              <a:off x="7456741" y="4689716"/>
              <a:ext cx="2298751" cy="722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 smtClean="0"/>
                <a:t>РЕПУБЛИКА БЪЛГАРИЯ</a:t>
              </a:r>
            </a:p>
            <a:p>
              <a:pPr algn="ctr"/>
              <a:r>
                <a:rPr lang="ru-RU" sz="1200" dirty="0" smtClean="0"/>
                <a:t>МИНИСТЕРСТВО НА КУЛТУРАТА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65762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1356574" y="2614410"/>
            <a:ext cx="9144000" cy="972825"/>
          </a:xfrm>
        </p:spPr>
        <p:txBody>
          <a:bodyPr>
            <a:normAutofit/>
          </a:bodyPr>
          <a:lstStyle/>
          <a:p>
            <a:r>
              <a:rPr lang="bg-BG" sz="4900" b="1" dirty="0" smtClean="0"/>
              <a:t>Министерство на културата</a:t>
            </a:r>
            <a:endParaRPr lang="bg-BG" sz="5000" b="1" dirty="0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356574" y="4967198"/>
            <a:ext cx="9144000" cy="1655762"/>
          </a:xfrm>
        </p:spPr>
        <p:txBody>
          <a:bodyPr/>
          <a:lstStyle/>
          <a:p>
            <a:endParaRPr lang="bg-BG" dirty="0"/>
          </a:p>
        </p:txBody>
      </p:sp>
      <p:grpSp>
        <p:nvGrpSpPr>
          <p:cNvPr id="4" name="Групиране 3"/>
          <p:cNvGrpSpPr/>
          <p:nvPr/>
        </p:nvGrpSpPr>
        <p:grpSpPr>
          <a:xfrm>
            <a:off x="216794" y="308860"/>
            <a:ext cx="1818069" cy="1391386"/>
            <a:chOff x="7456741" y="3856508"/>
            <a:chExt cx="2298751" cy="1556011"/>
          </a:xfrm>
        </p:grpSpPr>
        <p:pic>
          <p:nvPicPr>
            <p:cNvPr id="5" name="Картина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09272" y="3856508"/>
              <a:ext cx="993691" cy="833209"/>
            </a:xfrm>
            <a:prstGeom prst="rect">
              <a:avLst/>
            </a:prstGeom>
          </p:spPr>
        </p:pic>
        <p:sp>
          <p:nvSpPr>
            <p:cNvPr id="6" name="Текстово поле 5"/>
            <p:cNvSpPr txBox="1"/>
            <p:nvPr/>
          </p:nvSpPr>
          <p:spPr>
            <a:xfrm>
              <a:off x="7456741" y="4689716"/>
              <a:ext cx="2298751" cy="722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 smtClean="0"/>
                <a:t>РЕПУБЛИКА БЪЛГАРИЯ</a:t>
              </a:r>
            </a:p>
            <a:p>
              <a:pPr algn="ctr"/>
              <a:r>
                <a:rPr lang="ru-RU" sz="1200" dirty="0" smtClean="0"/>
                <a:t>МИНИСТЕРСТВО НА КУЛТУРАТА</a:t>
              </a:r>
            </a:p>
          </p:txBody>
        </p:sp>
      </p:grp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611" y="1"/>
            <a:ext cx="6834389" cy="2009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05177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838200" y="1662189"/>
            <a:ext cx="10515600" cy="1325563"/>
          </a:xfrm>
        </p:spPr>
        <p:txBody>
          <a:bodyPr/>
          <a:lstStyle/>
          <a:p>
            <a:r>
              <a:rPr lang="bg-BG" b="1" dirty="0" smtClean="0"/>
              <a:t> </a:t>
            </a:r>
            <a:endParaRPr lang="bg-BG" b="1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68923" y="2671556"/>
            <a:ext cx="11265877" cy="4010598"/>
          </a:xfrm>
        </p:spPr>
        <p:txBody>
          <a:bodyPr>
            <a:normAutofit fontScale="92500"/>
          </a:bodyPr>
          <a:lstStyle/>
          <a:p>
            <a:pPr algn="just"/>
            <a:r>
              <a:rPr lang="bg-BG" dirty="0" smtClean="0"/>
              <a:t>Културата е сред основните двигатели на бъдещото развитие на Европейския съюз - основано на нов поглед върху общото минало, общите ценности и обединяващите връзки между европейските граждани.</a:t>
            </a:r>
          </a:p>
          <a:p>
            <a:pPr marL="0" indent="363538" algn="just"/>
            <a:r>
              <a:rPr lang="bg-BG" dirty="0"/>
              <a:t>Българското председателство  ще </a:t>
            </a:r>
            <a:r>
              <a:rPr lang="bg-BG" i="1" dirty="0" err="1"/>
              <a:t>надгражда</a:t>
            </a:r>
            <a:r>
              <a:rPr lang="bg-BG" i="1" dirty="0"/>
              <a:t> постигнатото досега</a:t>
            </a:r>
            <a:r>
              <a:rPr lang="bg-BG" dirty="0"/>
              <a:t>  </a:t>
            </a:r>
            <a:r>
              <a:rPr lang="bg-BG" dirty="0" smtClean="0"/>
              <a:t>  </a:t>
            </a:r>
          </a:p>
          <a:p>
            <a:pPr marL="0" indent="0" algn="just">
              <a:buNone/>
            </a:pPr>
            <a:r>
              <a:rPr lang="bg-BG" dirty="0" smtClean="0"/>
              <a:t>     и </a:t>
            </a:r>
            <a:r>
              <a:rPr lang="bg-BG" dirty="0"/>
              <a:t>ще работи за</a:t>
            </a:r>
            <a:r>
              <a:rPr lang="bg-BG" dirty="0" smtClean="0"/>
              <a:t>:</a:t>
            </a:r>
          </a:p>
          <a:p>
            <a:pPr lvl="1" algn="just">
              <a:buFont typeface="Wingdings" panose="05000000000000000000" pitchFamily="2" charset="2"/>
              <a:buChar char="v"/>
            </a:pPr>
            <a:r>
              <a:rPr lang="bg-BG" dirty="0" smtClean="0"/>
              <a:t>по-доброто включване на </a:t>
            </a:r>
            <a:r>
              <a:rPr lang="bg-BG" b="1" dirty="0" smtClean="0"/>
              <a:t>културата в </a:t>
            </a:r>
            <a:r>
              <a:rPr lang="bg-BG" b="1" i="1" dirty="0" smtClean="0"/>
              <a:t>Многогодишната финансова рамка след 2020 г.</a:t>
            </a:r>
            <a:r>
              <a:rPr lang="bg-BG" i="1" dirty="0" smtClean="0"/>
              <a:t> </a:t>
            </a:r>
          </a:p>
          <a:p>
            <a:pPr lvl="1" algn="just">
              <a:buFont typeface="Wingdings" panose="05000000000000000000" pitchFamily="2" charset="2"/>
              <a:buChar char="v"/>
            </a:pPr>
            <a:r>
              <a:rPr lang="bg-BG" i="1" dirty="0" smtClean="0"/>
              <a:t>изготвяне на </a:t>
            </a:r>
            <a:r>
              <a:rPr lang="bg-BG" b="1" i="1" dirty="0" smtClean="0"/>
              <a:t>новия Работен план за култура 2019-2022 г.</a:t>
            </a:r>
            <a:r>
              <a:rPr lang="bg-BG" dirty="0" smtClean="0"/>
              <a:t> </a:t>
            </a:r>
          </a:p>
          <a:p>
            <a:pPr lvl="1" algn="just">
              <a:buFont typeface="Wingdings" panose="05000000000000000000" pitchFamily="2" charset="2"/>
              <a:buChar char="v"/>
            </a:pPr>
            <a:r>
              <a:rPr lang="bg-BG" dirty="0" smtClean="0"/>
              <a:t> </a:t>
            </a:r>
            <a:r>
              <a:rPr lang="bg-BG" b="1" i="1" dirty="0" smtClean="0"/>
              <a:t>активизиране на културната дипломация</a:t>
            </a:r>
            <a:r>
              <a:rPr lang="bg-BG" dirty="0" smtClean="0"/>
              <a:t> </a:t>
            </a:r>
            <a:r>
              <a:rPr lang="bg-BG" b="1" dirty="0" smtClean="0"/>
              <a:t>на Европейския съюз </a:t>
            </a:r>
            <a:r>
              <a:rPr lang="bg-BG" dirty="0" smtClean="0"/>
              <a:t>в Света като инструмент на външната политика на Съюза.  </a:t>
            </a:r>
            <a:endParaRPr lang="en-US" dirty="0" smtClean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823" y="0"/>
            <a:ext cx="6963177" cy="2009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Групиране 4"/>
          <p:cNvGrpSpPr/>
          <p:nvPr/>
        </p:nvGrpSpPr>
        <p:grpSpPr>
          <a:xfrm>
            <a:off x="203915" y="308860"/>
            <a:ext cx="1818069" cy="1150969"/>
            <a:chOff x="7456741" y="3856508"/>
            <a:chExt cx="2298751" cy="1556011"/>
          </a:xfrm>
        </p:grpSpPr>
        <p:pic>
          <p:nvPicPr>
            <p:cNvPr id="6" name="Картина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09272" y="3856508"/>
              <a:ext cx="993691" cy="833209"/>
            </a:xfrm>
            <a:prstGeom prst="rect">
              <a:avLst/>
            </a:prstGeom>
          </p:spPr>
        </p:pic>
        <p:sp>
          <p:nvSpPr>
            <p:cNvPr id="7" name="Текстово поле 6"/>
            <p:cNvSpPr txBox="1"/>
            <p:nvPr/>
          </p:nvSpPr>
          <p:spPr>
            <a:xfrm>
              <a:off x="7456741" y="4689716"/>
              <a:ext cx="2298751" cy="722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 smtClean="0"/>
                <a:t>РЕПУБЛИКА БЪЛГАРИЯ</a:t>
              </a:r>
            </a:p>
            <a:p>
              <a:pPr algn="ctr"/>
              <a:r>
                <a:rPr lang="ru-RU" sz="1200" dirty="0" smtClean="0"/>
                <a:t>МИНИСТЕРСТВО НА КУЛТУРАТА</a:t>
              </a:r>
            </a:p>
          </p:txBody>
        </p:sp>
      </p:grpSp>
      <p:sp>
        <p:nvSpPr>
          <p:cNvPr id="8" name="Правоъгълник 7"/>
          <p:cNvSpPr/>
          <p:nvPr/>
        </p:nvSpPr>
        <p:spPr>
          <a:xfrm>
            <a:off x="363416" y="1594337"/>
            <a:ext cx="109259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bg-BG" sz="3200" b="1" u="sng" dirty="0" smtClean="0">
                <a:latin typeface="+mj-lt"/>
              </a:rPr>
              <a:t>Културата - стратегически ресурс за по-доброто бъдеще на ЕС</a:t>
            </a:r>
          </a:p>
        </p:txBody>
      </p:sp>
    </p:spTree>
    <p:extLst>
      <p:ext uri="{BB962C8B-B14F-4D97-AF65-F5344CB8AC3E}">
        <p14:creationId xmlns:p14="http://schemas.microsoft.com/office/powerpoint/2010/main" val="3300123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351692" y="1393642"/>
            <a:ext cx="11014573" cy="1230923"/>
          </a:xfrm>
        </p:spPr>
        <p:txBody>
          <a:bodyPr>
            <a:normAutofit/>
          </a:bodyPr>
          <a:lstStyle/>
          <a:p>
            <a:r>
              <a:rPr lang="bg-BG" sz="3200" b="1" u="sng" dirty="0"/>
              <a:t>О</a:t>
            </a:r>
            <a:r>
              <a:rPr lang="bg-BG" sz="3200" b="1" u="sng" dirty="0" smtClean="0"/>
              <a:t>бща рамка </a:t>
            </a:r>
            <a:endParaRPr lang="bg-BG" sz="3200" b="1" u="sn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57200" y="2708031"/>
            <a:ext cx="11324492" cy="2508738"/>
          </a:xfrm>
        </p:spPr>
        <p:txBody>
          <a:bodyPr>
            <a:noAutofit/>
          </a:bodyPr>
          <a:lstStyle/>
          <a:p>
            <a:pPr marL="0" indent="0" algn="just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</a:pPr>
            <a:r>
              <a:rPr lang="bg-BG" sz="2400" dirty="0" smtClean="0"/>
              <a:t> </a:t>
            </a:r>
            <a:r>
              <a:rPr lang="bg-BG" sz="2600" dirty="0" smtClean="0"/>
              <a:t>Културната програма е приета с РМС № 422 от 31.07.2017 г. </a:t>
            </a:r>
          </a:p>
          <a:p>
            <a:pPr marL="0" indent="0" algn="just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</a:pPr>
            <a:endParaRPr lang="bg-BG" sz="2600" dirty="0" smtClean="0"/>
          </a:p>
          <a:p>
            <a:pPr marL="0" indent="0" algn="just" fontAlgn="auto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2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Културната програма съответства на приоритетите на Триото, Плана за подготовка на Председателството, Комуникационния план за Българското председателство и отчита спецификите на стратегическите, политическите и планови документи, свързани с членството на България в Европейския съюз.</a:t>
            </a:r>
          </a:p>
          <a:p>
            <a:pPr algn="just" fontAlgn="auto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2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823" y="0"/>
            <a:ext cx="6963177" cy="2009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Групиране 4"/>
          <p:cNvGrpSpPr/>
          <p:nvPr/>
        </p:nvGrpSpPr>
        <p:grpSpPr>
          <a:xfrm>
            <a:off x="203915" y="308860"/>
            <a:ext cx="1818069" cy="1150969"/>
            <a:chOff x="7456741" y="3856508"/>
            <a:chExt cx="2298751" cy="1556011"/>
          </a:xfrm>
        </p:grpSpPr>
        <p:pic>
          <p:nvPicPr>
            <p:cNvPr id="6" name="Картина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09272" y="3856508"/>
              <a:ext cx="993691" cy="833209"/>
            </a:xfrm>
            <a:prstGeom prst="rect">
              <a:avLst/>
            </a:prstGeom>
          </p:spPr>
        </p:pic>
        <p:sp>
          <p:nvSpPr>
            <p:cNvPr id="7" name="Текстово поле 6"/>
            <p:cNvSpPr txBox="1"/>
            <p:nvPr/>
          </p:nvSpPr>
          <p:spPr>
            <a:xfrm>
              <a:off x="7456741" y="4689716"/>
              <a:ext cx="2298751" cy="722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 smtClean="0"/>
                <a:t>РЕПУБЛИКА БЪЛГАРИЯ</a:t>
              </a:r>
            </a:p>
            <a:p>
              <a:pPr algn="ctr"/>
              <a:r>
                <a:rPr lang="ru-RU" sz="1200" dirty="0" smtClean="0"/>
                <a:t>МИНИСТЕРСТВО НА КУЛТУРАТА</a:t>
              </a:r>
            </a:p>
          </p:txBody>
        </p:sp>
      </p:grpSp>
      <p:sp>
        <p:nvSpPr>
          <p:cNvPr id="9" name="Правоъгълник 8"/>
          <p:cNvSpPr/>
          <p:nvPr/>
        </p:nvSpPr>
        <p:spPr>
          <a:xfrm rot="10800000" flipV="1">
            <a:off x="527535" y="5498835"/>
            <a:ext cx="11207264" cy="9852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  <a:defRPr/>
            </a:pPr>
            <a:r>
              <a:rPr lang="bg-BG" sz="2400" b="1" dirty="0" smtClean="0"/>
              <a:t>                         Послания на Българското председателството:</a:t>
            </a:r>
          </a:p>
          <a:p>
            <a:pPr algn="just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bg-BG" sz="2400" b="1" dirty="0" smtClean="0"/>
              <a:t>                           Консенсус- Конкурентоспособност – Кохезия</a:t>
            </a:r>
            <a:endParaRPr lang="ru-RU" sz="2400" b="1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0123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316524" y="1610519"/>
            <a:ext cx="11025554" cy="1125415"/>
          </a:xfrm>
        </p:spPr>
        <p:txBody>
          <a:bodyPr>
            <a:normAutofit/>
          </a:bodyPr>
          <a:lstStyle/>
          <a:p>
            <a:r>
              <a:rPr lang="bg-BG" sz="3200" b="1" u="sng" dirty="0">
                <a:solidFill>
                  <a:prstClr val="black"/>
                </a:solidFill>
              </a:rPr>
              <a:t>Обща рамка </a:t>
            </a:r>
            <a:endParaRPr lang="bg-BG" sz="3200" b="1" i="1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86861" y="2637692"/>
            <a:ext cx="11230707" cy="3962399"/>
          </a:xfrm>
        </p:spPr>
        <p:txBody>
          <a:bodyPr>
            <a:normAutofit fontScale="85000" lnSpcReduction="20000"/>
          </a:bodyPr>
          <a:lstStyle/>
          <a:p>
            <a:pPr algn="just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Културната програма - с принос към „Европейската година на културното наследство“ (2018 г.)</a:t>
            </a:r>
          </a:p>
          <a:p>
            <a:pPr algn="just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/>
            </a:pPr>
            <a:endParaRPr lang="ru-RU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Културната програма – отбелязване на значими събития от националната и европейска история като: </a:t>
            </a:r>
          </a:p>
          <a:p>
            <a:pPr lvl="1" algn="just">
              <a:lnSpc>
                <a:spcPct val="107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v"/>
              <a:defRPr/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60-ата годишнина от подписването на Римските договори</a:t>
            </a:r>
          </a:p>
          <a:p>
            <a:pPr lvl="1" algn="just">
              <a:lnSpc>
                <a:spcPct val="107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v"/>
              <a:defRPr/>
            </a:pPr>
            <a:r>
              <a:rPr lang="ru-RU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10-ата годишнина от членството на България в ЕС</a:t>
            </a:r>
          </a:p>
          <a:p>
            <a:pPr lvl="1" algn="just">
              <a:lnSpc>
                <a:spcPct val="107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v"/>
              <a:defRPr/>
            </a:pPr>
            <a:r>
              <a:rPr lang="ru-RU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75-ата годишнина от спасяването на българските евреи</a:t>
            </a:r>
          </a:p>
          <a:p>
            <a:pPr lvl="1" algn="just">
              <a:lnSpc>
                <a:spcPct val="107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v"/>
              <a:defRPr/>
            </a:pPr>
            <a:r>
              <a:rPr lang="ru-RU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София - Европейска столица на спорта 2018 г.</a:t>
            </a:r>
          </a:p>
          <a:p>
            <a:pPr lvl="1" algn="just">
              <a:lnSpc>
                <a:spcPct val="107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v"/>
              <a:defRPr/>
            </a:pPr>
            <a:r>
              <a:rPr lang="ru-RU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Пловдив - Европейска столица на културата 2019 г.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823" y="164123"/>
            <a:ext cx="6963177" cy="2009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Групиране 4"/>
          <p:cNvGrpSpPr/>
          <p:nvPr/>
        </p:nvGrpSpPr>
        <p:grpSpPr>
          <a:xfrm>
            <a:off x="203915" y="308860"/>
            <a:ext cx="1818069" cy="1150969"/>
            <a:chOff x="7456741" y="3856508"/>
            <a:chExt cx="2298751" cy="1556011"/>
          </a:xfrm>
        </p:grpSpPr>
        <p:pic>
          <p:nvPicPr>
            <p:cNvPr id="6" name="Картина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09272" y="3856508"/>
              <a:ext cx="993691" cy="833209"/>
            </a:xfrm>
            <a:prstGeom prst="rect">
              <a:avLst/>
            </a:prstGeom>
          </p:spPr>
        </p:pic>
        <p:sp>
          <p:nvSpPr>
            <p:cNvPr id="7" name="Текстово поле 6"/>
            <p:cNvSpPr txBox="1"/>
            <p:nvPr/>
          </p:nvSpPr>
          <p:spPr>
            <a:xfrm>
              <a:off x="7456741" y="4689716"/>
              <a:ext cx="2298751" cy="722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 smtClean="0"/>
                <a:t>РЕПУБЛИКА БЪЛГАРИЯ</a:t>
              </a:r>
            </a:p>
            <a:p>
              <a:pPr algn="ctr"/>
              <a:r>
                <a:rPr lang="ru-RU" sz="1200" dirty="0" smtClean="0"/>
                <a:t>МИНИСТЕРСТВО НА КУЛТУРАТА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0469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316523" y="1605893"/>
            <a:ext cx="11090031" cy="806424"/>
          </a:xfrm>
        </p:spPr>
        <p:txBody>
          <a:bodyPr>
            <a:normAutofit/>
          </a:bodyPr>
          <a:lstStyle/>
          <a:p>
            <a:r>
              <a:rPr lang="bg-BG" sz="3200" b="1" u="sng" dirty="0" smtClean="0"/>
              <a:t>Цели на културната програма</a:t>
            </a:r>
            <a:r>
              <a:rPr lang="bg-BG" sz="3200" b="1" i="1" dirty="0" smtClean="0"/>
              <a:t>:</a:t>
            </a:r>
            <a:endParaRPr lang="bg-BG" sz="3200" b="1" i="1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10308" y="2477855"/>
            <a:ext cx="11172092" cy="4154765"/>
          </a:xfrm>
        </p:spPr>
        <p:txBody>
          <a:bodyPr>
            <a:normAutofit/>
          </a:bodyPr>
          <a:lstStyle/>
          <a:p>
            <a:pPr algn="just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</a:pPr>
            <a:r>
              <a:rPr lang="bg-BG" sz="2600" dirty="0" smtClean="0"/>
              <a:t>Да се активизира културното сътрудничество и диалог на европейско равнище</a:t>
            </a:r>
          </a:p>
          <a:p>
            <a:pPr algn="just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</a:pPr>
            <a:endParaRPr lang="bg-BG" sz="1000" dirty="0" smtClean="0"/>
          </a:p>
          <a:p>
            <a:pPr algn="just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</a:pPr>
            <a:r>
              <a:rPr lang="bg-BG" sz="2600" dirty="0" smtClean="0"/>
              <a:t>Да затвърди положителния образ на България чрез постижения на националната ни култура в дългосрочен план</a:t>
            </a:r>
          </a:p>
          <a:p>
            <a:pPr algn="just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</a:pPr>
            <a:endParaRPr lang="bg-BG" sz="1000" dirty="0" smtClean="0"/>
          </a:p>
          <a:p>
            <a:pPr algn="just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</a:pPr>
            <a:r>
              <a:rPr lang="bg-BG" sz="2600" dirty="0" smtClean="0"/>
              <a:t>Да представи достиженията на културaта на България</a:t>
            </a:r>
          </a:p>
          <a:p>
            <a:pPr algn="just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</a:pPr>
            <a:endParaRPr lang="bg-BG" sz="1000" dirty="0" smtClean="0"/>
          </a:p>
          <a:p>
            <a:pPr algn="just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</a:pPr>
            <a:r>
              <a:rPr lang="bg-BG" sz="2600" dirty="0" smtClean="0"/>
              <a:t>Да представи таланта и творческия потенциал на младите хора на България</a:t>
            </a:r>
          </a:p>
          <a:p>
            <a:pPr algn="just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</a:pPr>
            <a:endParaRPr lang="bg-BG" sz="1000" dirty="0" smtClean="0"/>
          </a:p>
          <a:p>
            <a:pPr algn="just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</a:pPr>
            <a:r>
              <a:rPr lang="bg-BG" sz="2600" dirty="0" smtClean="0"/>
              <a:t>Да доближи до гражданите основните теми от дневния ред на Българското председателство</a:t>
            </a:r>
            <a:endParaRPr lang="en-US" dirty="0" smtClean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823" y="1"/>
            <a:ext cx="6963177" cy="2009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Групиране 4"/>
          <p:cNvGrpSpPr/>
          <p:nvPr/>
        </p:nvGrpSpPr>
        <p:grpSpPr>
          <a:xfrm>
            <a:off x="203915" y="308860"/>
            <a:ext cx="1818069" cy="1150969"/>
            <a:chOff x="7456741" y="3856508"/>
            <a:chExt cx="2298751" cy="1556011"/>
          </a:xfrm>
        </p:grpSpPr>
        <p:pic>
          <p:nvPicPr>
            <p:cNvPr id="6" name="Картина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09272" y="3856508"/>
              <a:ext cx="993691" cy="833209"/>
            </a:xfrm>
            <a:prstGeom prst="rect">
              <a:avLst/>
            </a:prstGeom>
          </p:spPr>
        </p:pic>
        <p:sp>
          <p:nvSpPr>
            <p:cNvPr id="7" name="Текстово поле 6"/>
            <p:cNvSpPr txBox="1"/>
            <p:nvPr/>
          </p:nvSpPr>
          <p:spPr>
            <a:xfrm>
              <a:off x="7456741" y="4689716"/>
              <a:ext cx="2298751" cy="722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 smtClean="0"/>
                <a:t>РЕПУБЛИКА БЪЛГАРИЯ</a:t>
              </a:r>
            </a:p>
            <a:p>
              <a:pPr algn="ctr"/>
              <a:r>
                <a:rPr lang="ru-RU" sz="1200" dirty="0" smtClean="0"/>
                <a:t>МИНИСТЕРСТВО НА КУЛТУРАТА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0464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339969" y="1662189"/>
            <a:ext cx="11013831" cy="1104457"/>
          </a:xfrm>
        </p:spPr>
        <p:txBody>
          <a:bodyPr>
            <a:normAutofit/>
          </a:bodyPr>
          <a:lstStyle/>
          <a:p>
            <a:r>
              <a:rPr lang="bg-BG" sz="3200" b="1" u="sng" dirty="0" smtClean="0"/>
              <a:t>Целеви групи</a:t>
            </a:r>
            <a:r>
              <a:rPr lang="en-US" sz="3200" b="1" i="1" dirty="0" smtClean="0"/>
              <a:t>:</a:t>
            </a:r>
            <a:endParaRPr lang="bg-BG" sz="3200" b="1" i="1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33754" y="2672863"/>
            <a:ext cx="11066584" cy="350410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</a:pPr>
            <a:r>
              <a:rPr lang="bg-BG" sz="2600" dirty="0" smtClean="0"/>
              <a:t>Широката публика </a:t>
            </a: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</a:pPr>
            <a:r>
              <a:rPr lang="bg-BG" sz="2600" dirty="0" smtClean="0"/>
              <a:t>Делегатите на ЕС</a:t>
            </a: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</a:pPr>
            <a:r>
              <a:rPr lang="bg-BG" sz="2600" dirty="0" smtClean="0"/>
              <a:t>Дипломатически среди</a:t>
            </a: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</a:pPr>
            <a:r>
              <a:rPr lang="bg-BG" sz="2600" dirty="0" smtClean="0"/>
              <a:t>Чуждестранни граждани</a:t>
            </a: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</a:pPr>
            <a:r>
              <a:rPr lang="bg-BG" sz="2600" dirty="0" smtClean="0"/>
              <a:t>Представители на бизнеса и работодатели </a:t>
            </a: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</a:pPr>
            <a:r>
              <a:rPr lang="bg-BG" sz="2600" dirty="0" smtClean="0"/>
              <a:t>Неправителствения сектор </a:t>
            </a: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</a:pPr>
            <a:r>
              <a:rPr lang="bg-BG" sz="2600" dirty="0" smtClean="0"/>
              <a:t>Медии</a:t>
            </a:r>
            <a:endParaRPr lang="bg-BG" sz="26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823" y="1"/>
            <a:ext cx="6963177" cy="2009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Групиране 4"/>
          <p:cNvGrpSpPr/>
          <p:nvPr/>
        </p:nvGrpSpPr>
        <p:grpSpPr>
          <a:xfrm>
            <a:off x="203915" y="308860"/>
            <a:ext cx="1818069" cy="1150969"/>
            <a:chOff x="7456741" y="3856508"/>
            <a:chExt cx="2298751" cy="1556011"/>
          </a:xfrm>
        </p:grpSpPr>
        <p:pic>
          <p:nvPicPr>
            <p:cNvPr id="6" name="Картина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09272" y="3856508"/>
              <a:ext cx="993691" cy="833209"/>
            </a:xfrm>
            <a:prstGeom prst="rect">
              <a:avLst/>
            </a:prstGeom>
          </p:spPr>
        </p:pic>
        <p:sp>
          <p:nvSpPr>
            <p:cNvPr id="7" name="Текстово поле 6"/>
            <p:cNvSpPr txBox="1"/>
            <p:nvPr/>
          </p:nvSpPr>
          <p:spPr>
            <a:xfrm>
              <a:off x="7456741" y="4689716"/>
              <a:ext cx="2298751" cy="722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 smtClean="0"/>
                <a:t>РЕПУБЛИКА БЪЛГАРИЯ</a:t>
              </a:r>
            </a:p>
            <a:p>
              <a:pPr algn="ctr"/>
              <a:r>
                <a:rPr lang="ru-RU" sz="1200" dirty="0" smtClean="0"/>
                <a:t>МИНИСТЕРСТВО НА КУЛТУРАТА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065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316523" y="1629509"/>
            <a:ext cx="11037277" cy="1066799"/>
          </a:xfrm>
        </p:spPr>
        <p:txBody>
          <a:bodyPr>
            <a:normAutofit/>
          </a:bodyPr>
          <a:lstStyle/>
          <a:p>
            <a:r>
              <a:rPr lang="bg-BG" sz="3200" b="1" u="sng" dirty="0" smtClean="0"/>
              <a:t>Национално измерение </a:t>
            </a:r>
            <a:endParaRPr lang="bg-BG" sz="3200" b="1" u="sn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10308" y="2696309"/>
            <a:ext cx="11160369" cy="3480654"/>
          </a:xfrm>
        </p:spPr>
        <p:txBody>
          <a:bodyPr>
            <a:normAutofit/>
          </a:bodyPr>
          <a:lstStyle/>
          <a:p>
            <a:pPr algn="just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</a:pPr>
            <a:r>
              <a:rPr lang="bg-BG" sz="2600" dirty="0" smtClean="0"/>
              <a:t>Събития на територията на цялата страна</a:t>
            </a:r>
          </a:p>
          <a:p>
            <a:pPr algn="just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</a:pPr>
            <a:endParaRPr lang="bg-BG" sz="1000" dirty="0" smtClean="0"/>
          </a:p>
          <a:p>
            <a:pPr algn="just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</a:pPr>
            <a:r>
              <a:rPr lang="bg-BG" sz="2600" dirty="0" smtClean="0"/>
              <a:t>Събития, съпътстващи заседанията от клас “А” и клас “С”</a:t>
            </a:r>
          </a:p>
          <a:p>
            <a:pPr algn="just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</a:pPr>
            <a:endParaRPr lang="bg-BG" sz="1000" dirty="0" smtClean="0"/>
          </a:p>
          <a:p>
            <a:pPr algn="just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</a:pPr>
            <a:r>
              <a:rPr lang="ru-RU" sz="2600" dirty="0" smtClean="0"/>
              <a:t>Широк </a:t>
            </a:r>
            <a:r>
              <a:rPr lang="ru-RU" sz="2600" dirty="0"/>
              <a:t>спектър от области: материално и нематериално културно наследство; литература; визуални изкуства; приложни изкуства; изпълнителски </a:t>
            </a:r>
            <a:r>
              <a:rPr lang="ru-RU" sz="2600" dirty="0" smtClean="0"/>
              <a:t>изкуства; аудиовизия</a:t>
            </a:r>
          </a:p>
          <a:p>
            <a:pPr algn="just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</a:pPr>
            <a:endParaRPr lang="ru-RU" sz="1000" dirty="0" smtClean="0"/>
          </a:p>
          <a:p>
            <a:pPr algn="just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</a:pPr>
            <a:r>
              <a:rPr lang="bg-BG" sz="2600" dirty="0" smtClean="0"/>
              <a:t>Съпътващи прояви - тематични </a:t>
            </a:r>
            <a:r>
              <a:rPr lang="bg-BG" sz="2600" dirty="0"/>
              <a:t>конференции и дебати </a:t>
            </a:r>
            <a:r>
              <a:rPr lang="bg-BG" sz="2600" dirty="0" smtClean="0"/>
              <a:t>в </a:t>
            </a:r>
            <a:r>
              <a:rPr lang="bg-BG" sz="2600" dirty="0"/>
              <a:t>областта на секторните приоритети: култура, аудиовизуална политика и авторско </a:t>
            </a:r>
            <a:r>
              <a:rPr lang="bg-BG" sz="2600" dirty="0" smtClean="0"/>
              <a:t>право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823" y="1"/>
            <a:ext cx="6963177" cy="2009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Групиране 4"/>
          <p:cNvGrpSpPr/>
          <p:nvPr/>
        </p:nvGrpSpPr>
        <p:grpSpPr>
          <a:xfrm>
            <a:off x="203915" y="308860"/>
            <a:ext cx="1818069" cy="1150969"/>
            <a:chOff x="7456741" y="3856508"/>
            <a:chExt cx="2298751" cy="1556011"/>
          </a:xfrm>
        </p:grpSpPr>
        <p:pic>
          <p:nvPicPr>
            <p:cNvPr id="6" name="Картина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09272" y="3856508"/>
              <a:ext cx="993691" cy="833209"/>
            </a:xfrm>
            <a:prstGeom prst="rect">
              <a:avLst/>
            </a:prstGeom>
          </p:spPr>
        </p:pic>
        <p:sp>
          <p:nvSpPr>
            <p:cNvPr id="7" name="Текстово поле 6"/>
            <p:cNvSpPr txBox="1"/>
            <p:nvPr/>
          </p:nvSpPr>
          <p:spPr>
            <a:xfrm>
              <a:off x="7456741" y="4689716"/>
              <a:ext cx="2298751" cy="722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 smtClean="0"/>
                <a:t>РЕПУБЛИКА БЪЛГАРИЯ</a:t>
              </a:r>
            </a:p>
            <a:p>
              <a:pPr algn="ctr"/>
              <a:r>
                <a:rPr lang="ru-RU" sz="1200" dirty="0" smtClean="0"/>
                <a:t>МИНИСТЕРСТВО НА КУЛТУРАТА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0568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351693" y="1641231"/>
            <a:ext cx="11002108" cy="1166363"/>
          </a:xfrm>
        </p:spPr>
        <p:txBody>
          <a:bodyPr>
            <a:normAutofit/>
          </a:bodyPr>
          <a:lstStyle/>
          <a:p>
            <a:r>
              <a:rPr lang="bg-BG" sz="3200" b="1" u="sng" dirty="0" smtClean="0"/>
              <a:t>Международно измерение</a:t>
            </a:r>
            <a:endParaRPr lang="bg-BG" sz="3200" u="sn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33754" y="2743200"/>
            <a:ext cx="10920046" cy="3809999"/>
          </a:xfrm>
        </p:spPr>
        <p:txBody>
          <a:bodyPr>
            <a:noAutofit/>
          </a:bodyPr>
          <a:lstStyle/>
          <a:p>
            <a:pPr algn="just">
              <a:spcBef>
                <a:spcPts val="0"/>
              </a:spcBef>
              <a:spcAft>
                <a:spcPts val="1000"/>
              </a:spcAft>
            </a:pPr>
            <a:r>
              <a:rPr lang="bg-BG" sz="2600" dirty="0" smtClean="0"/>
              <a:t>Брюксел – откриващ концерт, декорация сгради на ЕС, изложби</a:t>
            </a:r>
          </a:p>
          <a:p>
            <a:pPr algn="just">
              <a:spcBef>
                <a:spcPts val="0"/>
              </a:spcBef>
              <a:spcAft>
                <a:spcPts val="1000"/>
              </a:spcAft>
            </a:pPr>
            <a:endParaRPr lang="bg-BG" sz="1000" dirty="0" smtClean="0"/>
          </a:p>
          <a:p>
            <a:pPr algn="just">
              <a:spcBef>
                <a:spcPts val="0"/>
              </a:spcBef>
              <a:spcAft>
                <a:spcPts val="1000"/>
              </a:spcAft>
            </a:pPr>
            <a:r>
              <a:rPr lang="bg-BG" sz="2600" dirty="0" smtClean="0"/>
              <a:t>Страните от </a:t>
            </a:r>
            <a:r>
              <a:rPr lang="bg-BG" sz="2600" dirty="0" err="1" smtClean="0"/>
              <a:t>председателското</a:t>
            </a:r>
            <a:r>
              <a:rPr lang="bg-BG" sz="2600" dirty="0" smtClean="0"/>
              <a:t> Трио – Талин (Естония) и Виена (Австрия) </a:t>
            </a:r>
          </a:p>
          <a:p>
            <a:pPr algn="just">
              <a:spcBef>
                <a:spcPts val="0"/>
              </a:spcBef>
              <a:spcAft>
                <a:spcPts val="1000"/>
              </a:spcAft>
            </a:pPr>
            <a:endParaRPr lang="bg-BG" sz="1000" dirty="0" smtClean="0"/>
          </a:p>
          <a:p>
            <a:pPr algn="just">
              <a:spcBef>
                <a:spcPts val="0"/>
              </a:spcBef>
              <a:spcAft>
                <a:spcPts val="1000"/>
              </a:spcAft>
            </a:pPr>
            <a:r>
              <a:rPr lang="bg-BG" sz="2600" dirty="0" smtClean="0"/>
              <a:t>Събития в 5 знакови градове – Берлин, Лондон, Париж, Рим и Страсбург </a:t>
            </a:r>
          </a:p>
          <a:p>
            <a:pPr algn="just">
              <a:spcBef>
                <a:spcPts val="0"/>
              </a:spcBef>
              <a:spcAft>
                <a:spcPts val="1000"/>
              </a:spcAft>
            </a:pPr>
            <a:endParaRPr lang="en-US" sz="1000" dirty="0" smtClean="0"/>
          </a:p>
          <a:p>
            <a:pPr algn="just">
              <a:spcBef>
                <a:spcPts val="0"/>
              </a:spcBef>
              <a:spcAft>
                <a:spcPts val="1000"/>
              </a:spcAft>
            </a:pPr>
            <a:r>
              <a:rPr lang="bg-BG" sz="2600" dirty="0" smtClean="0"/>
              <a:t>Събития в страните от Западните Балкани</a:t>
            </a:r>
          </a:p>
          <a:p>
            <a:pPr algn="just">
              <a:spcBef>
                <a:spcPts val="0"/>
              </a:spcBef>
              <a:spcAft>
                <a:spcPts val="1000"/>
              </a:spcAft>
            </a:pPr>
            <a:endParaRPr lang="bg-BG" sz="1000" dirty="0" smtClean="0"/>
          </a:p>
          <a:p>
            <a:pPr algn="just">
              <a:spcBef>
                <a:spcPts val="0"/>
              </a:spcBef>
              <a:spcAft>
                <a:spcPts val="1000"/>
              </a:spcAft>
            </a:pPr>
            <a:r>
              <a:rPr lang="bg-BG" sz="2600" dirty="0" smtClean="0"/>
              <a:t>Събития, организирани от Българските културни институти и българските задгранични представителства </a:t>
            </a:r>
            <a:endParaRPr lang="bg-BG" sz="26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823" y="0"/>
            <a:ext cx="6963177" cy="2009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Групиране 4"/>
          <p:cNvGrpSpPr/>
          <p:nvPr/>
        </p:nvGrpSpPr>
        <p:grpSpPr>
          <a:xfrm>
            <a:off x="203915" y="308860"/>
            <a:ext cx="1818069" cy="1150969"/>
            <a:chOff x="7456741" y="3856508"/>
            <a:chExt cx="2298751" cy="1556011"/>
          </a:xfrm>
        </p:grpSpPr>
        <p:pic>
          <p:nvPicPr>
            <p:cNvPr id="6" name="Картина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09272" y="3856508"/>
              <a:ext cx="993691" cy="833209"/>
            </a:xfrm>
            <a:prstGeom prst="rect">
              <a:avLst/>
            </a:prstGeom>
          </p:spPr>
        </p:pic>
        <p:sp>
          <p:nvSpPr>
            <p:cNvPr id="7" name="Текстово поле 6"/>
            <p:cNvSpPr txBox="1"/>
            <p:nvPr/>
          </p:nvSpPr>
          <p:spPr>
            <a:xfrm>
              <a:off x="7456741" y="4689716"/>
              <a:ext cx="2298751" cy="722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 smtClean="0"/>
                <a:t>РЕПУБЛИКА БЪЛГАРИЯ</a:t>
              </a:r>
            </a:p>
            <a:p>
              <a:pPr algn="ctr"/>
              <a:r>
                <a:rPr lang="ru-RU" sz="1200" dirty="0" smtClean="0"/>
                <a:t>МИНИСТЕРСТВО НА КУЛТУРАТА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0649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386862" y="1591691"/>
            <a:ext cx="10737367" cy="834825"/>
          </a:xfrm>
        </p:spPr>
        <p:txBody>
          <a:bodyPr>
            <a:normAutofit/>
          </a:bodyPr>
          <a:lstStyle/>
          <a:p>
            <a:r>
              <a:rPr lang="bg-BG" sz="3200" b="1" u="sng" dirty="0" smtClean="0"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Задължителни събития: </a:t>
            </a:r>
            <a:endParaRPr lang="bg-BG" sz="3200" u="sng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57200" y="2696308"/>
            <a:ext cx="10896600" cy="3927229"/>
          </a:xfrm>
        </p:spPr>
        <p:txBody>
          <a:bodyPr>
            <a:noAutofit/>
          </a:bodyPr>
          <a:lstStyle/>
          <a:p>
            <a:pPr marL="342900" indent="-342900" algn="just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  <a:tabLst>
                <a:tab pos="457200" algn="l"/>
              </a:tabLst>
              <a:defRPr/>
            </a:pPr>
            <a:r>
              <a:rPr lang="bg-BG" sz="2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Церемония по откриване на Българското председателството в България </a:t>
            </a:r>
            <a:r>
              <a:rPr lang="mr-IN" sz="2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bg-BG" sz="2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bg-BG" sz="26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04 януари 2018 г. </a:t>
            </a:r>
            <a:r>
              <a:rPr lang="mr-IN" sz="2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bg-BG" sz="2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Народен театър “Иван Вазов”</a:t>
            </a:r>
          </a:p>
          <a:p>
            <a:pPr marL="342900" indent="-342900" algn="just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  <a:tabLst>
                <a:tab pos="457200" algn="l"/>
              </a:tabLst>
              <a:defRPr/>
            </a:pPr>
            <a:endParaRPr lang="bg-BG" sz="1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  <a:tabLst>
                <a:tab pos="457200" algn="l"/>
              </a:tabLst>
              <a:defRPr/>
            </a:pPr>
            <a:r>
              <a:rPr lang="bg-BG" sz="2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Церемония по откриване на Българското председателство в Брюксел - </a:t>
            </a:r>
            <a:r>
              <a:rPr lang="bg-BG" sz="26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01 февруари 2018 г. </a:t>
            </a:r>
            <a:r>
              <a:rPr lang="mr-IN" sz="2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bg-BG" sz="2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културен център “БОЗАР”</a:t>
            </a:r>
          </a:p>
          <a:p>
            <a:pPr marL="342900" indent="-342900" algn="just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  <a:tabLst>
                <a:tab pos="457200" algn="l"/>
              </a:tabLst>
              <a:defRPr/>
            </a:pPr>
            <a:endParaRPr lang="bg-BG" sz="1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  <a:tabLst>
                <a:tab pos="457200" algn="l"/>
              </a:tabLst>
              <a:defRPr/>
            </a:pPr>
            <a:r>
              <a:rPr lang="bg-BG" sz="2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Закриващи българското председателство събития</a:t>
            </a:r>
          </a:p>
          <a:p>
            <a:pPr marL="342900" indent="-342900" algn="just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  <a:tabLst>
                <a:tab pos="457200" algn="l"/>
              </a:tabLst>
              <a:defRPr/>
            </a:pPr>
            <a:endParaRPr lang="bg-BG" sz="1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  <a:tabLst>
                <a:tab pos="457200" algn="l"/>
              </a:tabLst>
              <a:defRPr/>
            </a:pPr>
            <a:r>
              <a:rPr lang="bg-BG" sz="2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Културна програма, съпътстваща събитията от най-високо ниво на участие на представители на ЕС и събитията от парламентарното измерение на Председателството </a:t>
            </a:r>
            <a:r>
              <a:rPr lang="mr-IN" sz="2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bg-BG" sz="2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реализират се по време на самите събития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822" y="0"/>
            <a:ext cx="6963177" cy="2009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Групиране 4"/>
          <p:cNvGrpSpPr/>
          <p:nvPr/>
        </p:nvGrpSpPr>
        <p:grpSpPr>
          <a:xfrm>
            <a:off x="203915" y="308860"/>
            <a:ext cx="1818069" cy="1150969"/>
            <a:chOff x="7456741" y="3856508"/>
            <a:chExt cx="2298751" cy="1556011"/>
          </a:xfrm>
        </p:grpSpPr>
        <p:pic>
          <p:nvPicPr>
            <p:cNvPr id="6" name="Картина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09272" y="3856508"/>
              <a:ext cx="993691" cy="833209"/>
            </a:xfrm>
            <a:prstGeom prst="rect">
              <a:avLst/>
            </a:prstGeom>
          </p:spPr>
        </p:pic>
        <p:sp>
          <p:nvSpPr>
            <p:cNvPr id="7" name="Текстово поле 6"/>
            <p:cNvSpPr txBox="1"/>
            <p:nvPr/>
          </p:nvSpPr>
          <p:spPr>
            <a:xfrm>
              <a:off x="7456741" y="4689716"/>
              <a:ext cx="2298751" cy="722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 smtClean="0"/>
                <a:t>РЕПУБЛИКА БЪЛГАРИЯ</a:t>
              </a:r>
            </a:p>
            <a:p>
              <a:pPr algn="ctr"/>
              <a:r>
                <a:rPr lang="ru-RU" sz="1200" dirty="0" smtClean="0"/>
                <a:t>МИНИСТЕРСТВО НА КУЛТУРАТА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7381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тема">
  <a:themeElements>
    <a:clrScheme name="О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</TotalTime>
  <Words>856</Words>
  <Application>Microsoft Macintosh PowerPoint</Application>
  <PresentationFormat>Widescreen</PresentationFormat>
  <Paragraphs>119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Wingdings</vt:lpstr>
      <vt:lpstr>Office тема</vt:lpstr>
      <vt:lpstr>1_Office тема</vt:lpstr>
      <vt:lpstr>Културна програма на Българското председателство на Съвета на ЕС 2018 г.</vt:lpstr>
      <vt:lpstr> </vt:lpstr>
      <vt:lpstr>Обща рамка </vt:lpstr>
      <vt:lpstr>Обща рамка </vt:lpstr>
      <vt:lpstr>Цели на културната програма:</vt:lpstr>
      <vt:lpstr>Целеви групи:</vt:lpstr>
      <vt:lpstr>Национално измерение </vt:lpstr>
      <vt:lpstr>Международно измерение</vt:lpstr>
      <vt:lpstr>Задължителни събития: </vt:lpstr>
      <vt:lpstr>Селектирани събития:</vt:lpstr>
      <vt:lpstr>Селектирани събития:</vt:lpstr>
      <vt:lpstr>Финансиране </vt:lpstr>
      <vt:lpstr>“Съединението прави силата”</vt:lpstr>
      <vt:lpstr>Министерство на културата</vt:lpstr>
    </vt:vector>
  </TitlesOfParts>
  <LinksUpToDate>false</LinksUpToDate>
  <SharedDoc>false</SharedDoc>
  <HyperlinksChanged>false</HyperlinksChanged>
  <AppVersion>15.0040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Културна програма на Българското председателство на Съвета на ЕС</dc:title>
  <dc:creator>Ректор</dc:creator>
  <cp:lastModifiedBy>Ventzi Velev</cp:lastModifiedBy>
  <cp:revision>47</cp:revision>
  <cp:lastPrinted>2017-10-09T06:07:10Z</cp:lastPrinted>
  <dcterms:created xsi:type="dcterms:W3CDTF">2017-10-08T12:17:07Z</dcterms:created>
  <dcterms:modified xsi:type="dcterms:W3CDTF">2017-11-30T11:50:56Z</dcterms:modified>
</cp:coreProperties>
</file>